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6"/>
  </p:handoutMasterIdLst>
  <p:sldIdLst>
    <p:sldId id="346" r:id="rId5"/>
    <p:sldId id="268" r:id="rId6"/>
    <p:sldId id="275" r:id="rId7"/>
    <p:sldId id="339" r:id="rId8"/>
    <p:sldId id="348" r:id="rId9"/>
    <p:sldId id="341" r:id="rId10"/>
    <p:sldId id="342" r:id="rId11"/>
    <p:sldId id="347" r:id="rId12"/>
    <p:sldId id="343" r:id="rId13"/>
    <p:sldId id="345" r:id="rId14"/>
    <p:sldId id="293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D084"/>
    <a:srgbClr val="0A7D34"/>
    <a:srgbClr val="098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674"/>
  </p:normalViewPr>
  <p:slideViewPr>
    <p:cSldViewPr snapToGrid="0" snapToObjects="1" showGuides="1">
      <p:cViewPr varScale="1">
        <p:scale>
          <a:sx n="115" d="100"/>
          <a:sy n="115" d="100"/>
        </p:scale>
        <p:origin x="462" y="-1068"/>
      </p:cViewPr>
      <p:guideLst>
        <p:guide orient="horz" pos="2183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B22D9-EB72-9F4E-BFC1-C35ABA6D96E5}" type="datetimeFigureOut">
              <a:rPr lang="it-IT" smtClean="0"/>
              <a:pPr/>
              <a:t>19/02/2021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EA25C-084E-7F47-A470-21F8173A0D0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687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1524000" y="134814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ABD084"/>
                </a:solidFill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7" name="Rettangolo 6"/>
          <p:cNvSpPr/>
          <p:nvPr userDrawn="1"/>
        </p:nvSpPr>
        <p:spPr>
          <a:xfrm>
            <a:off x="0" y="778934"/>
            <a:ext cx="12192000" cy="383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14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806822" y="501835"/>
            <a:ext cx="6578353" cy="59899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Video o Immagine</a:t>
            </a:r>
          </a:p>
        </p:txBody>
      </p:sp>
      <p:sp>
        <p:nvSpPr>
          <p:cNvPr id="3" name="Rettangolo 2"/>
          <p:cNvSpPr/>
          <p:nvPr userDrawn="1"/>
        </p:nvSpPr>
        <p:spPr>
          <a:xfrm>
            <a:off x="1722780" y="1967948"/>
            <a:ext cx="8746435" cy="3766930"/>
          </a:xfrm>
          <a:prstGeom prst="rect">
            <a:avLst/>
          </a:prstGeom>
          <a:solidFill>
            <a:srgbClr val="ABD084"/>
          </a:solidFill>
          <a:ln>
            <a:solidFill>
              <a:srgbClr val="ABD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0"/>
          </p:nvPr>
        </p:nvSpPr>
        <p:spPr>
          <a:xfrm>
            <a:off x="8150755" y="1828800"/>
            <a:ext cx="2968625" cy="3748088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0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4581875" y="1828800"/>
            <a:ext cx="2968625" cy="3748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1" name="Segnaposto testo 8"/>
          <p:cNvSpPr>
            <a:spLocks noGrp="1"/>
          </p:cNvSpPr>
          <p:nvPr>
            <p:ph type="body" sz="quarter" idx="12"/>
          </p:nvPr>
        </p:nvSpPr>
        <p:spPr>
          <a:xfrm>
            <a:off x="1012995" y="1828800"/>
            <a:ext cx="2968625" cy="3748088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26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6068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345959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ABD084"/>
                </a:solidFill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778934"/>
            <a:ext cx="12192000" cy="383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193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10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4581875" y="1828800"/>
            <a:ext cx="2968625" cy="3748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1" name="Segnaposto testo 8"/>
          <p:cNvSpPr>
            <a:spLocks noGrp="1"/>
          </p:cNvSpPr>
          <p:nvPr>
            <p:ph type="body" sz="quarter" idx="12"/>
          </p:nvPr>
        </p:nvSpPr>
        <p:spPr>
          <a:xfrm>
            <a:off x="1012995" y="1828800"/>
            <a:ext cx="2968625" cy="3748088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cxnSp>
        <p:nvCxnSpPr>
          <p:cNvPr id="12" name="Connettore 1 11"/>
          <p:cNvCxnSpPr/>
          <p:nvPr userDrawn="1"/>
        </p:nvCxnSpPr>
        <p:spPr>
          <a:xfrm>
            <a:off x="1012995" y="1648178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 userDrawn="1"/>
        </p:nvCxnSpPr>
        <p:spPr>
          <a:xfrm>
            <a:off x="4581875" y="1653823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 userDrawn="1"/>
        </p:nvSpPr>
        <p:spPr>
          <a:xfrm>
            <a:off x="8150753" y="1648178"/>
            <a:ext cx="2968625" cy="3928710"/>
          </a:xfrm>
          <a:prstGeom prst="rect">
            <a:avLst/>
          </a:prstGeom>
          <a:solidFill>
            <a:srgbClr val="ABD084"/>
          </a:solidFill>
          <a:ln>
            <a:solidFill>
              <a:srgbClr val="ABD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Segnaposto testo 8"/>
          <p:cNvSpPr>
            <a:spLocks noGrp="1"/>
          </p:cNvSpPr>
          <p:nvPr>
            <p:ph type="body" sz="quarter" idx="13" hasCustomPrompt="1"/>
          </p:nvPr>
        </p:nvSpPr>
        <p:spPr>
          <a:xfrm>
            <a:off x="8150753" y="1951382"/>
            <a:ext cx="2968625" cy="3748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aseline="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 dirty="0"/>
              <a:t>Inserire immagine</a:t>
            </a:r>
          </a:p>
        </p:txBody>
      </p:sp>
    </p:spTree>
    <p:extLst>
      <p:ext uri="{BB962C8B-B14F-4D97-AF65-F5344CB8AC3E}">
        <p14:creationId xmlns:p14="http://schemas.microsoft.com/office/powerpoint/2010/main" val="130790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12995" y="1681163"/>
            <a:ext cx="2968626" cy="82391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rgbClr val="ABD08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11" name="Segnaposto testo 8"/>
          <p:cNvSpPr>
            <a:spLocks noGrp="1"/>
          </p:cNvSpPr>
          <p:nvPr>
            <p:ph type="body" sz="quarter" idx="10"/>
          </p:nvPr>
        </p:nvSpPr>
        <p:spPr>
          <a:xfrm>
            <a:off x="8150755" y="2680052"/>
            <a:ext cx="2968625" cy="2939513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2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4581875" y="2680052"/>
            <a:ext cx="2968625" cy="29395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3" name="Segnaposto testo 8"/>
          <p:cNvSpPr>
            <a:spLocks noGrp="1"/>
          </p:cNvSpPr>
          <p:nvPr>
            <p:ph type="body" sz="quarter" idx="12"/>
          </p:nvPr>
        </p:nvSpPr>
        <p:spPr>
          <a:xfrm>
            <a:off x="1012995" y="2680052"/>
            <a:ext cx="2968625" cy="2939513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cxnSp>
        <p:nvCxnSpPr>
          <p:cNvPr id="14" name="Connettore 1 13"/>
          <p:cNvCxnSpPr/>
          <p:nvPr userDrawn="1"/>
        </p:nvCxnSpPr>
        <p:spPr>
          <a:xfrm>
            <a:off x="1012995" y="2499430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 userDrawn="1"/>
        </p:nvCxnSpPr>
        <p:spPr>
          <a:xfrm>
            <a:off x="4581875" y="2505075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 userDrawn="1"/>
        </p:nvCxnSpPr>
        <p:spPr>
          <a:xfrm>
            <a:off x="8150755" y="2499430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Segnaposto testo 2"/>
          <p:cNvSpPr>
            <a:spLocks noGrp="1"/>
          </p:cNvSpPr>
          <p:nvPr>
            <p:ph type="body" idx="13"/>
          </p:nvPr>
        </p:nvSpPr>
        <p:spPr>
          <a:xfrm>
            <a:off x="4581874" y="1675518"/>
            <a:ext cx="2968626" cy="82391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rgbClr val="ABD08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8" name="Segnaposto testo 2"/>
          <p:cNvSpPr>
            <a:spLocks noGrp="1"/>
          </p:cNvSpPr>
          <p:nvPr>
            <p:ph type="body" idx="14"/>
          </p:nvPr>
        </p:nvSpPr>
        <p:spPr>
          <a:xfrm>
            <a:off x="8150754" y="1675518"/>
            <a:ext cx="2968626" cy="82391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rgbClr val="ABD08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61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6" name="Ovale 5"/>
          <p:cNvSpPr/>
          <p:nvPr userDrawn="1"/>
        </p:nvSpPr>
        <p:spPr>
          <a:xfrm>
            <a:off x="463502" y="1545091"/>
            <a:ext cx="857956" cy="857956"/>
          </a:xfrm>
          <a:prstGeom prst="ellipse">
            <a:avLst/>
          </a:prstGeom>
          <a:solidFill>
            <a:srgbClr val="ABD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ABD084"/>
              </a:solidFill>
            </a:endParaRPr>
          </a:p>
        </p:txBody>
      </p:sp>
      <p:sp>
        <p:nvSpPr>
          <p:cNvPr id="7" name="Ovale 6"/>
          <p:cNvSpPr/>
          <p:nvPr userDrawn="1"/>
        </p:nvSpPr>
        <p:spPr>
          <a:xfrm>
            <a:off x="440924" y="4489617"/>
            <a:ext cx="857956" cy="857956"/>
          </a:xfrm>
          <a:prstGeom prst="ellipse">
            <a:avLst/>
          </a:prstGeom>
          <a:solidFill>
            <a:srgbClr val="ABD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 userDrawn="1"/>
        </p:nvSpPr>
        <p:spPr>
          <a:xfrm>
            <a:off x="463502" y="3017354"/>
            <a:ext cx="857956" cy="857956"/>
          </a:xfrm>
          <a:prstGeom prst="ellipse">
            <a:avLst/>
          </a:prstGeom>
          <a:solidFill>
            <a:srgbClr val="ABD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1"/>
          <p:cNvSpPr txBox="1">
            <a:spLocks/>
          </p:cNvSpPr>
          <p:nvPr userDrawn="1"/>
        </p:nvSpPr>
        <p:spPr>
          <a:xfrm>
            <a:off x="713090" y="1701317"/>
            <a:ext cx="371301" cy="5793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A7D34"/>
                </a:solidFill>
                <a:latin typeface="Coolvetica" charset="0"/>
                <a:ea typeface="Coolvetica" charset="0"/>
                <a:cs typeface="Coolvetica" charset="0"/>
              </a:defRPr>
            </a:lvl1pPr>
          </a:lstStyle>
          <a:p>
            <a:r>
              <a:rPr lang="it-IT" dirty="0"/>
              <a:t>1</a:t>
            </a:r>
          </a:p>
        </p:txBody>
      </p:sp>
      <p:sp>
        <p:nvSpPr>
          <p:cNvPr id="11" name="Titolo 1"/>
          <p:cNvSpPr txBox="1">
            <a:spLocks/>
          </p:cNvSpPr>
          <p:nvPr userDrawn="1"/>
        </p:nvSpPr>
        <p:spPr>
          <a:xfrm>
            <a:off x="706829" y="3156647"/>
            <a:ext cx="371301" cy="5793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A7D34"/>
                </a:solidFill>
                <a:latin typeface="Coolvetica" charset="0"/>
                <a:ea typeface="Coolvetica" charset="0"/>
                <a:cs typeface="Coolvetica" charset="0"/>
              </a:defRPr>
            </a:lvl1pPr>
          </a:lstStyle>
          <a:p>
            <a:r>
              <a:rPr lang="it-IT" dirty="0"/>
              <a:t>2</a:t>
            </a:r>
          </a:p>
        </p:txBody>
      </p:sp>
      <p:sp>
        <p:nvSpPr>
          <p:cNvPr id="12" name="Titolo 1"/>
          <p:cNvSpPr txBox="1">
            <a:spLocks/>
          </p:cNvSpPr>
          <p:nvPr userDrawn="1"/>
        </p:nvSpPr>
        <p:spPr>
          <a:xfrm>
            <a:off x="684251" y="4628910"/>
            <a:ext cx="371301" cy="5793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A7D34"/>
                </a:solidFill>
                <a:latin typeface="Coolvetica" charset="0"/>
                <a:ea typeface="Coolvetica" charset="0"/>
                <a:cs typeface="Coolvetica" charset="0"/>
              </a:defRPr>
            </a:lvl1pPr>
          </a:lstStyle>
          <a:p>
            <a:r>
              <a:rPr lang="it-IT" dirty="0"/>
              <a:t>3</a:t>
            </a:r>
          </a:p>
        </p:txBody>
      </p:sp>
      <p:sp>
        <p:nvSpPr>
          <p:cNvPr id="13" name="Segnaposto testo 8"/>
          <p:cNvSpPr>
            <a:spLocks noGrp="1"/>
          </p:cNvSpPr>
          <p:nvPr>
            <p:ph type="body" sz="quarter" idx="10"/>
          </p:nvPr>
        </p:nvSpPr>
        <p:spPr>
          <a:xfrm>
            <a:off x="8679967" y="1726542"/>
            <a:ext cx="2968625" cy="1012054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4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5111087" y="1726542"/>
            <a:ext cx="2968625" cy="101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15" name="Segnaposto testo 8"/>
          <p:cNvSpPr>
            <a:spLocks noGrp="1"/>
          </p:cNvSpPr>
          <p:nvPr>
            <p:ph type="body" sz="quarter" idx="12"/>
          </p:nvPr>
        </p:nvSpPr>
        <p:spPr>
          <a:xfrm>
            <a:off x="1542207" y="1726542"/>
            <a:ext cx="2968625" cy="1012054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cxnSp>
        <p:nvCxnSpPr>
          <p:cNvPr id="16" name="Connettore 1 15"/>
          <p:cNvCxnSpPr/>
          <p:nvPr userDrawn="1"/>
        </p:nvCxnSpPr>
        <p:spPr>
          <a:xfrm>
            <a:off x="1542207" y="1545920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 userDrawn="1"/>
        </p:nvCxnSpPr>
        <p:spPr>
          <a:xfrm>
            <a:off x="5111087" y="1551565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 userDrawn="1"/>
        </p:nvCxnSpPr>
        <p:spPr>
          <a:xfrm>
            <a:off x="8679967" y="1545920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Segnaposto testo 8"/>
          <p:cNvSpPr>
            <a:spLocks noGrp="1"/>
          </p:cNvSpPr>
          <p:nvPr>
            <p:ph type="body" sz="quarter" idx="13"/>
          </p:nvPr>
        </p:nvSpPr>
        <p:spPr>
          <a:xfrm>
            <a:off x="8679967" y="3170742"/>
            <a:ext cx="2968625" cy="1012054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23" name="Segnaposto testo 8"/>
          <p:cNvSpPr>
            <a:spLocks noGrp="1"/>
          </p:cNvSpPr>
          <p:nvPr>
            <p:ph type="body" sz="quarter" idx="14"/>
          </p:nvPr>
        </p:nvSpPr>
        <p:spPr>
          <a:xfrm>
            <a:off x="5111087" y="3211398"/>
            <a:ext cx="2968625" cy="101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24" name="Segnaposto testo 8"/>
          <p:cNvSpPr>
            <a:spLocks noGrp="1"/>
          </p:cNvSpPr>
          <p:nvPr>
            <p:ph type="body" sz="quarter" idx="15"/>
          </p:nvPr>
        </p:nvSpPr>
        <p:spPr>
          <a:xfrm>
            <a:off x="1542207" y="3211398"/>
            <a:ext cx="2968625" cy="1012054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cxnSp>
        <p:nvCxnSpPr>
          <p:cNvPr id="25" name="Connettore 1 24"/>
          <p:cNvCxnSpPr/>
          <p:nvPr userDrawn="1"/>
        </p:nvCxnSpPr>
        <p:spPr>
          <a:xfrm>
            <a:off x="1542207" y="3030776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 userDrawn="1"/>
        </p:nvCxnSpPr>
        <p:spPr>
          <a:xfrm>
            <a:off x="5111087" y="3036421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 userDrawn="1"/>
        </p:nvCxnSpPr>
        <p:spPr>
          <a:xfrm>
            <a:off x="8679967" y="3030776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Segnaposto testo 8"/>
          <p:cNvSpPr>
            <a:spLocks noGrp="1"/>
          </p:cNvSpPr>
          <p:nvPr>
            <p:ph type="body" sz="quarter" idx="16"/>
          </p:nvPr>
        </p:nvSpPr>
        <p:spPr>
          <a:xfrm>
            <a:off x="8679967" y="4670239"/>
            <a:ext cx="2968625" cy="1012054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 algn="l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29" name="Segnaposto testo 8"/>
          <p:cNvSpPr>
            <a:spLocks noGrp="1"/>
          </p:cNvSpPr>
          <p:nvPr>
            <p:ph type="body" sz="quarter" idx="17"/>
          </p:nvPr>
        </p:nvSpPr>
        <p:spPr>
          <a:xfrm>
            <a:off x="5111087" y="4670239"/>
            <a:ext cx="2968625" cy="101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sp>
        <p:nvSpPr>
          <p:cNvPr id="30" name="Segnaposto testo 8"/>
          <p:cNvSpPr>
            <a:spLocks noGrp="1"/>
          </p:cNvSpPr>
          <p:nvPr>
            <p:ph type="body" sz="quarter" idx="18"/>
          </p:nvPr>
        </p:nvSpPr>
        <p:spPr>
          <a:xfrm>
            <a:off x="1542207" y="4670239"/>
            <a:ext cx="2968625" cy="1012054"/>
          </a:xfrm>
        </p:spPr>
        <p:txBody>
          <a:bodyPr/>
          <a:lstStyle>
            <a:lvl1pPr marL="0" indent="0">
              <a:buFontTx/>
              <a:buNone/>
              <a:defRPr sz="1800">
                <a:latin typeface="Coolvetica" charset="0"/>
                <a:ea typeface="Coolvetica" charset="0"/>
                <a:cs typeface="Coolvetica" charset="0"/>
              </a:defRPr>
            </a:lvl1pPr>
            <a:lvl2pPr marL="4572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2pPr>
            <a:lvl3pPr marL="9144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3pPr>
            <a:lvl4pPr marL="13716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4pPr>
            <a:lvl5pPr marL="1828800" indent="0">
              <a:buFontTx/>
              <a:buNone/>
              <a:defRPr>
                <a:latin typeface="Coolvetica" charset="0"/>
                <a:ea typeface="Coolvetica" charset="0"/>
                <a:cs typeface="Coolvetica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it-IT" dirty="0"/>
          </a:p>
        </p:txBody>
      </p:sp>
      <p:cxnSp>
        <p:nvCxnSpPr>
          <p:cNvPr id="31" name="Connettore 1 30"/>
          <p:cNvCxnSpPr/>
          <p:nvPr userDrawn="1"/>
        </p:nvCxnSpPr>
        <p:spPr>
          <a:xfrm>
            <a:off x="1542207" y="4489617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 userDrawn="1"/>
        </p:nvCxnSpPr>
        <p:spPr>
          <a:xfrm>
            <a:off x="5111087" y="4495262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 userDrawn="1"/>
        </p:nvCxnSpPr>
        <p:spPr>
          <a:xfrm>
            <a:off x="8679967" y="4489617"/>
            <a:ext cx="2968625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29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Icone da usare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156" y="1456267"/>
            <a:ext cx="811332" cy="81133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349" y="1488515"/>
            <a:ext cx="811332" cy="81133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137" y="1480465"/>
            <a:ext cx="811332" cy="81133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925" y="1487628"/>
            <a:ext cx="811332" cy="81133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311" y="1487628"/>
            <a:ext cx="811332" cy="81133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118" y="1487628"/>
            <a:ext cx="811332" cy="81133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678" y="2610973"/>
            <a:ext cx="811332" cy="811332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768" y="1468442"/>
            <a:ext cx="811332" cy="81133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944" y="2610973"/>
            <a:ext cx="811332" cy="8113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79" y="3867279"/>
            <a:ext cx="811332" cy="811332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00" y="3734318"/>
            <a:ext cx="811332" cy="81133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56" y="3765679"/>
            <a:ext cx="811332" cy="811332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56" y="2610973"/>
            <a:ext cx="811332" cy="811332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312" y="2610973"/>
            <a:ext cx="811332" cy="81133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768" y="2610973"/>
            <a:ext cx="811332" cy="811332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768" y="3765679"/>
            <a:ext cx="811332" cy="81133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24" y="3746341"/>
            <a:ext cx="811332" cy="81133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24" y="2610973"/>
            <a:ext cx="811332" cy="811332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047" y="3728774"/>
            <a:ext cx="811332" cy="8113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129" y="3728774"/>
            <a:ext cx="811332" cy="811332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376" y="2610973"/>
            <a:ext cx="811332" cy="811332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312" y="3765679"/>
            <a:ext cx="811332" cy="811332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980" y="1480465"/>
            <a:ext cx="811332" cy="811332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79" y="2610973"/>
            <a:ext cx="811332" cy="811332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311" y="2610973"/>
            <a:ext cx="811332" cy="811332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79" y="1456267"/>
            <a:ext cx="811332" cy="81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1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19766" y="533523"/>
            <a:ext cx="10515600" cy="5793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0">
            <a:alphaModFix amt="10000"/>
          </a:blip>
          <a:stretch>
            <a:fillRect/>
          </a:stretch>
        </p:blipFill>
        <p:spPr>
          <a:xfrm>
            <a:off x="-20328" y="4157002"/>
            <a:ext cx="12192000" cy="5401995"/>
          </a:xfrm>
          <a:prstGeom prst="rect">
            <a:avLst/>
          </a:prstGeom>
        </p:spPr>
      </p:pic>
      <p:cxnSp>
        <p:nvCxnSpPr>
          <p:cNvPr id="8" name="Connettore 1 7"/>
          <p:cNvCxnSpPr/>
          <p:nvPr userDrawn="1"/>
        </p:nvCxnSpPr>
        <p:spPr>
          <a:xfrm>
            <a:off x="119766" y="1112892"/>
            <a:ext cx="11911813" cy="0"/>
          </a:xfrm>
          <a:prstGeom prst="line">
            <a:avLst/>
          </a:prstGeom>
          <a:ln w="25400">
            <a:solidFill>
              <a:srgbClr val="367A3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680" y="5497974"/>
            <a:ext cx="1851320" cy="185132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6" y="5497974"/>
            <a:ext cx="1851320" cy="185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1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A7D34"/>
          </a:solidFill>
          <a:latin typeface="Coolvetica" charset="0"/>
          <a:ea typeface="Coolvetica" charset="0"/>
          <a:cs typeface="Coolvetica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1"/>
          </a:solidFill>
          <a:latin typeface="Coolvetica" charset="0"/>
          <a:ea typeface="Coolvetica" charset="0"/>
          <a:cs typeface="Coolvetica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400" kern="1200">
          <a:solidFill>
            <a:schemeClr val="tx1"/>
          </a:solidFill>
          <a:latin typeface="Coolvetica" charset="0"/>
          <a:ea typeface="Coolvetica" charset="0"/>
          <a:cs typeface="Coolvetica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000" kern="1200">
          <a:solidFill>
            <a:schemeClr val="tx1"/>
          </a:solidFill>
          <a:latin typeface="Coolvetica" charset="0"/>
          <a:ea typeface="Coolvetica" charset="0"/>
          <a:cs typeface="Coolvetica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Coolvetica" charset="0"/>
          <a:ea typeface="Coolvetica" charset="0"/>
          <a:cs typeface="Coolvetica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Coolvetica" charset="0"/>
          <a:ea typeface="Coolvetica" charset="0"/>
          <a:cs typeface="Coo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0" y="2180516"/>
            <a:ext cx="12189230" cy="1826219"/>
          </a:xfrm>
        </p:spPr>
        <p:txBody>
          <a:bodyPr>
            <a:noAutofit/>
          </a:bodyPr>
          <a:lstStyle/>
          <a:p>
            <a:r>
              <a:rPr lang="it-IT" sz="3600" dirty="0">
                <a:latin typeface="+mn-lt"/>
              </a:rPr>
              <a:t/>
            </a:r>
            <a:br>
              <a:rPr lang="it-IT" sz="3600" dirty="0">
                <a:latin typeface="+mn-lt"/>
              </a:rPr>
            </a:br>
            <a:r>
              <a:rPr lang="it-IT" sz="3600" dirty="0">
                <a:latin typeface="+mn-lt"/>
              </a:rPr>
              <a:t/>
            </a:r>
            <a:br>
              <a:rPr lang="it-IT" sz="3600" dirty="0">
                <a:latin typeface="+mn-lt"/>
              </a:rPr>
            </a:br>
            <a:r>
              <a:rPr lang="it-IT" sz="3600" dirty="0">
                <a:latin typeface="+mn-lt"/>
              </a:rPr>
              <a:t/>
            </a:r>
            <a:br>
              <a:rPr lang="it-IT" sz="3600" dirty="0">
                <a:latin typeface="+mn-lt"/>
              </a:rPr>
            </a:br>
            <a:r>
              <a:rPr lang="it-IT" sz="3600" dirty="0">
                <a:latin typeface="+mn-lt"/>
              </a:rPr>
              <a:t/>
            </a:r>
            <a:br>
              <a:rPr lang="it-IT" sz="3600" dirty="0">
                <a:latin typeface="+mn-lt"/>
              </a:rPr>
            </a:br>
            <a:r>
              <a:rPr lang="it-IT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Il piano di gestione dei rischi in agricoltura 2021</a:t>
            </a:r>
            <a:r>
              <a:rPr lang="it-IT" sz="3600" dirty="0">
                <a:latin typeface="+mn-lt"/>
              </a:rPr>
              <a:t/>
            </a:r>
            <a:br>
              <a:rPr lang="it-IT" sz="3600" dirty="0">
                <a:latin typeface="+mn-lt"/>
              </a:rPr>
            </a:br>
            <a:endParaRPr lang="it-IT" sz="3600" dirty="0">
              <a:latin typeface="+mn-lt"/>
            </a:endParaRPr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xfrm>
            <a:off x="0" y="517917"/>
            <a:ext cx="12192000" cy="992554"/>
          </a:xfrm>
        </p:spPr>
        <p:txBody>
          <a:bodyPr>
            <a:noAutofit/>
          </a:bodyPr>
          <a:lstStyle/>
          <a:p>
            <a:r>
              <a:rPr lang="it-IT" sz="3200" dirty="0">
                <a:solidFill>
                  <a:srgbClr val="0A7D34"/>
                </a:solidFill>
              </a:rPr>
              <a:t>XIII Convegno Nazionale Gestione del Rischio in Agricoltura</a:t>
            </a:r>
          </a:p>
        </p:txBody>
      </p:sp>
      <p:sp>
        <p:nvSpPr>
          <p:cNvPr id="3" name="Rettangolo 2"/>
          <p:cNvSpPr/>
          <p:nvPr/>
        </p:nvSpPr>
        <p:spPr>
          <a:xfrm>
            <a:off x="0" y="4011124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ea typeface="Coolvetica" charset="0"/>
                <a:cs typeface="Coolvetica" charset="0"/>
              </a:rPr>
              <a:t>Dott. Mauro Serra Bellini</a:t>
            </a:r>
          </a:p>
          <a:p>
            <a:pPr algn="ctr"/>
            <a:r>
              <a:rPr lang="it-IT" sz="2000" dirty="0">
                <a:latin typeface="+mj-lt"/>
                <a:ea typeface="Coolvetica" charset="0"/>
                <a:cs typeface="Coolvetica" charset="0"/>
              </a:rPr>
              <a:t>Responsabile misura 17 - gestione dei rischi del PSRN 2014 – 2020</a:t>
            </a:r>
          </a:p>
          <a:p>
            <a:pPr algn="ctr"/>
            <a:r>
              <a:rPr lang="it-IT" sz="2000" dirty="0">
                <a:latin typeface="+mj-lt"/>
                <a:ea typeface="Coolvetica" charset="0"/>
                <a:cs typeface="Coolvetica" charset="0"/>
              </a:rPr>
              <a:t>DISR VI - MIPAAF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6165860"/>
            <a:ext cx="12189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+mj-lt"/>
                <a:ea typeface="Coolvetica" charset="0"/>
                <a:cs typeface="Coolvetica" charset="0"/>
              </a:rPr>
              <a:t>Roma, 19 febbraio 2021</a:t>
            </a:r>
          </a:p>
        </p:txBody>
      </p:sp>
    </p:spTree>
    <p:extLst>
      <p:ext uri="{BB962C8B-B14F-4D97-AF65-F5344CB8AC3E}">
        <p14:creationId xmlns:p14="http://schemas.microsoft.com/office/powerpoint/2010/main" val="27648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3523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j-lt"/>
              </a:rPr>
              <a:t>Monitoraggio nazionale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0" y="5916099"/>
            <a:ext cx="12192000" cy="581891"/>
          </a:xfrm>
        </p:spPr>
        <p:txBody>
          <a:bodyPr>
            <a:normAutofit/>
          </a:bodyPr>
          <a:lstStyle/>
          <a:p>
            <a:pPr algn="ctr"/>
            <a:r>
              <a:rPr lang="it-IT" sz="1600" dirty="0">
                <a:latin typeface="+mj-lt"/>
              </a:rPr>
              <a:t>Entro l'anno corrente verrà emanato </a:t>
            </a:r>
            <a:r>
              <a:rPr lang="it-IT" sz="1600" dirty="0" smtClean="0">
                <a:latin typeface="+mj-lt"/>
              </a:rPr>
              <a:t>l’Avviso pubblico annualità 2020</a:t>
            </a:r>
            <a:endParaRPr lang="it-IT" sz="1600" dirty="0">
              <a:latin typeface="+mj-lt"/>
            </a:endParaRPr>
          </a:p>
        </p:txBody>
      </p:sp>
      <p:sp>
        <p:nvSpPr>
          <p:cNvPr id="11" name="Titolo 3"/>
          <p:cNvSpPr txBox="1">
            <a:spLocks/>
          </p:cNvSpPr>
          <p:nvPr/>
        </p:nvSpPr>
        <p:spPr>
          <a:xfrm>
            <a:off x="1534774" y="1163815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285750" indent="-285750" algn="just" defTabSz="457200">
              <a:lnSpc>
                <a:spcPct val="150000"/>
              </a:lnSpc>
              <a:buClr>
                <a:srgbClr val="75BDA7"/>
              </a:buClr>
              <a:buFont typeface="Wingdings" panose="05000000000000000000" pitchFamily="2" charset="2"/>
              <a:buChar char="§"/>
              <a:defRPr b="1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defRPr>
            </a:lvl1pPr>
          </a:lstStyle>
          <a:p>
            <a:pPr>
              <a:buClr>
                <a:srgbClr val="31859C"/>
              </a:buClr>
            </a:pPr>
            <a:r>
              <a:rPr lang="it-IT" sz="1600" dirty="0" smtClean="0">
                <a:latin typeface="+mj-lt"/>
                <a:ea typeface="Yu Gothic UI" panose="020B0500000000000000" pitchFamily="34" charset="-128"/>
                <a:cs typeface="Arial" panose="020B0604020202020204" pitchFamily="34" charset="0"/>
              </a:rPr>
              <a:t>Smaltimento carcasse</a:t>
            </a:r>
            <a:endParaRPr lang="it-IT" sz="1600" dirty="0">
              <a:latin typeface="+mj-lt"/>
              <a:ea typeface="Yu Gothic UI" panose="020B05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2" name="Titolo 3"/>
          <p:cNvSpPr txBox="1">
            <a:spLocks/>
          </p:cNvSpPr>
          <p:nvPr/>
        </p:nvSpPr>
        <p:spPr>
          <a:xfrm>
            <a:off x="1534774" y="3476475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285750" indent="-285750" algn="just" defTabSz="457200">
              <a:lnSpc>
                <a:spcPct val="150000"/>
              </a:lnSpc>
              <a:buClr>
                <a:srgbClr val="75BDA7"/>
              </a:buClr>
              <a:buFont typeface="Wingdings" panose="05000000000000000000" pitchFamily="2" charset="2"/>
              <a:buChar char="§"/>
              <a:defRPr b="1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defRPr>
            </a:lvl1pPr>
          </a:lstStyle>
          <a:p>
            <a:pPr>
              <a:buClr>
                <a:srgbClr val="31859C"/>
              </a:buClr>
            </a:pPr>
            <a:r>
              <a:rPr lang="it-IT" sz="1600" dirty="0" smtClean="0">
                <a:latin typeface="+mj-lt"/>
                <a:ea typeface="Yu Gothic UI" panose="020B0500000000000000" pitchFamily="34" charset="-128"/>
                <a:cs typeface="Arial" panose="020B0604020202020204" pitchFamily="34" charset="0"/>
              </a:rPr>
              <a:t>Strutture aziendali</a:t>
            </a:r>
            <a:endParaRPr lang="it-IT" sz="1600" dirty="0">
              <a:latin typeface="+mj-lt"/>
              <a:ea typeface="Yu Gothic UI" panose="020B05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9731608" y="1112893"/>
            <a:ext cx="23734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+mj-lt"/>
              </a:rPr>
              <a:t>Aggiornamento al 10 febbraio 2021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388601"/>
              </p:ext>
            </p:extLst>
          </p:nvPr>
        </p:nvGraphicFramePr>
        <p:xfrm>
          <a:off x="2020186" y="1804014"/>
          <a:ext cx="7322280" cy="1544973"/>
        </p:xfrm>
        <a:graphic>
          <a:graphicData uri="http://schemas.openxmlformats.org/drawingml/2006/table">
            <a:tbl>
              <a:tblPr/>
              <a:tblGrid>
                <a:gridCol w="626226">
                  <a:extLst>
                    <a:ext uri="{9D8B030D-6E8A-4147-A177-3AD203B41FA5}">
                      <a16:colId xmlns:a16="http://schemas.microsoft.com/office/drawing/2014/main" val="4120198125"/>
                    </a:ext>
                  </a:extLst>
                </a:gridCol>
                <a:gridCol w="1513380">
                  <a:extLst>
                    <a:ext uri="{9D8B030D-6E8A-4147-A177-3AD203B41FA5}">
                      <a16:colId xmlns:a16="http://schemas.microsoft.com/office/drawing/2014/main" val="2391667497"/>
                    </a:ext>
                  </a:extLst>
                </a:gridCol>
                <a:gridCol w="1435102">
                  <a:extLst>
                    <a:ext uri="{9D8B030D-6E8A-4147-A177-3AD203B41FA5}">
                      <a16:colId xmlns:a16="http://schemas.microsoft.com/office/drawing/2014/main" val="2471230468"/>
                    </a:ext>
                  </a:extLst>
                </a:gridCol>
                <a:gridCol w="1360085">
                  <a:extLst>
                    <a:ext uri="{9D8B030D-6E8A-4147-A177-3AD203B41FA5}">
                      <a16:colId xmlns:a16="http://schemas.microsoft.com/office/drawing/2014/main" val="1030859753"/>
                    </a:ext>
                  </a:extLst>
                </a:gridCol>
                <a:gridCol w="1161128">
                  <a:extLst>
                    <a:ext uri="{9D8B030D-6E8A-4147-A177-3AD203B41FA5}">
                      <a16:colId xmlns:a16="http://schemas.microsoft.com/office/drawing/2014/main" val="775717054"/>
                    </a:ext>
                  </a:extLst>
                </a:gridCol>
                <a:gridCol w="1226359">
                  <a:extLst>
                    <a:ext uri="{9D8B030D-6E8A-4147-A177-3AD203B41FA5}">
                      <a16:colId xmlns:a16="http://schemas.microsoft.com/office/drawing/2014/main" val="1280649724"/>
                    </a:ext>
                  </a:extLst>
                </a:gridCol>
              </a:tblGrid>
              <a:tr h="390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Domande rilasciate (n.)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Importo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concedibile </a:t>
                      </a: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Domande pagate (n.)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Importo pagato 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Anticipi consorzi 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686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14.688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4.878.179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4.385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1.447.312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3.583.776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5768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14.278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4.885.620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3.425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1.253.127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4.825.032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5325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13.842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3.728.893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2.777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897.233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5.039.030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4760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2049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1489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48.269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13.492.692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10.587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3.597.672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13.447.838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774176"/>
                  </a:ext>
                </a:extLst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920566"/>
              </p:ext>
            </p:extLst>
          </p:nvPr>
        </p:nvGraphicFramePr>
        <p:xfrm>
          <a:off x="2020186" y="4109229"/>
          <a:ext cx="7322280" cy="1550696"/>
        </p:xfrm>
        <a:graphic>
          <a:graphicData uri="http://schemas.openxmlformats.org/drawingml/2006/table">
            <a:tbl>
              <a:tblPr/>
              <a:tblGrid>
                <a:gridCol w="626226">
                  <a:extLst>
                    <a:ext uri="{9D8B030D-6E8A-4147-A177-3AD203B41FA5}">
                      <a16:colId xmlns:a16="http://schemas.microsoft.com/office/drawing/2014/main" val="620352682"/>
                    </a:ext>
                  </a:extLst>
                </a:gridCol>
                <a:gridCol w="1513380">
                  <a:extLst>
                    <a:ext uri="{9D8B030D-6E8A-4147-A177-3AD203B41FA5}">
                      <a16:colId xmlns:a16="http://schemas.microsoft.com/office/drawing/2014/main" val="3371440579"/>
                    </a:ext>
                  </a:extLst>
                </a:gridCol>
                <a:gridCol w="1435102">
                  <a:extLst>
                    <a:ext uri="{9D8B030D-6E8A-4147-A177-3AD203B41FA5}">
                      <a16:colId xmlns:a16="http://schemas.microsoft.com/office/drawing/2014/main" val="1315206302"/>
                    </a:ext>
                  </a:extLst>
                </a:gridCol>
                <a:gridCol w="1360085">
                  <a:extLst>
                    <a:ext uri="{9D8B030D-6E8A-4147-A177-3AD203B41FA5}">
                      <a16:colId xmlns:a16="http://schemas.microsoft.com/office/drawing/2014/main" val="634838522"/>
                    </a:ext>
                  </a:extLst>
                </a:gridCol>
                <a:gridCol w="1161128">
                  <a:extLst>
                    <a:ext uri="{9D8B030D-6E8A-4147-A177-3AD203B41FA5}">
                      <a16:colId xmlns:a16="http://schemas.microsoft.com/office/drawing/2014/main" val="4270288539"/>
                    </a:ext>
                  </a:extLst>
                </a:gridCol>
                <a:gridCol w="1226359">
                  <a:extLst>
                    <a:ext uri="{9D8B030D-6E8A-4147-A177-3AD203B41FA5}">
                      <a16:colId xmlns:a16="http://schemas.microsoft.com/office/drawing/2014/main" val="524523731"/>
                    </a:ext>
                  </a:extLst>
                </a:gridCol>
              </a:tblGrid>
              <a:tr h="3962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Domande rilasciate (n.)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Importo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concedibile </a:t>
                      </a: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Domande pagate (n.)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Importo pagato 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Anticipi consorzi (€)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2562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2.655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2.579.398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667.500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1.417.065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4149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2.763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2.867.055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751.583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1.494.000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0332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2.796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2.671.019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660.246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1.551.445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5192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4734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7608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10.104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8.117.472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2.079.329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4.462.510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24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0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593044"/>
            <a:ext cx="12191999" cy="57937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GRAZIE PER L’ATTENZIONE</a:t>
            </a:r>
            <a:br>
              <a:rPr lang="it-IT" dirty="0"/>
            </a:br>
            <a:r>
              <a:rPr lang="it-IT" sz="27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m.serrabellini@politicheagricole.it </a:t>
            </a:r>
            <a:br>
              <a:rPr lang="it-IT" sz="27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endParaRPr lang="it-IT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78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2 2"/>
          <p:cNvCxnSpPr/>
          <p:nvPr/>
        </p:nvCxnSpPr>
        <p:spPr>
          <a:xfrm>
            <a:off x="9465661" y="3387611"/>
            <a:ext cx="0" cy="481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uppo 3"/>
          <p:cNvGrpSpPr/>
          <p:nvPr/>
        </p:nvGrpSpPr>
        <p:grpSpPr>
          <a:xfrm>
            <a:off x="2254689" y="1210871"/>
            <a:ext cx="8097509" cy="3567481"/>
            <a:chOff x="148634" y="1302915"/>
            <a:chExt cx="8527822" cy="4275387"/>
          </a:xfrm>
        </p:grpSpPr>
        <p:cxnSp>
          <p:nvCxnSpPr>
            <p:cNvPr id="5" name="Connettore 4 4"/>
            <p:cNvCxnSpPr/>
            <p:nvPr/>
          </p:nvCxnSpPr>
          <p:spPr>
            <a:xfrm rot="5400000">
              <a:off x="2476773" y="903024"/>
              <a:ext cx="1174540" cy="309511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ttangolo arrotondato 5"/>
            <p:cNvSpPr/>
            <p:nvPr/>
          </p:nvSpPr>
          <p:spPr>
            <a:xfrm>
              <a:off x="2083284" y="1302915"/>
              <a:ext cx="5056632" cy="61213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Sistema di Gestione del</a:t>
              </a:r>
              <a:r>
                <a:rPr kumimoji="0" lang="it-IT" sz="12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 Rischio (SGR)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</a:t>
              </a:r>
              <a:r>
                <a:rPr lang="it-IT" sz="1200" baseline="0" dirty="0">
                  <a:latin typeface="+mj-lt"/>
                </a:rPr>
                <a:t>rt. 11 Decreto 162/2015 ss.mm.ii.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sp>
          <p:nvSpPr>
            <p:cNvPr id="7" name="Rettangolo arrotondato 6"/>
            <p:cNvSpPr/>
            <p:nvPr/>
          </p:nvSpPr>
          <p:spPr>
            <a:xfrm>
              <a:off x="463501" y="3089586"/>
              <a:ext cx="2105965" cy="856984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FEASR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Reg. (UE) 1305/2013 </a:t>
              </a:r>
            </a:p>
            <a:p>
              <a:pPr algn="ctr" hangingPunct="0"/>
              <a:r>
                <a:rPr lang="it-IT" sz="1200" dirty="0">
                  <a:latin typeface="+mj-lt"/>
                </a:rPr>
                <a:t>art. 36</a:t>
              </a:r>
              <a:endParaRPr lang="it-IT" sz="1200" dirty="0">
                <a:solidFill>
                  <a:srgbClr val="000000"/>
                </a:solidFill>
                <a:latin typeface="+mj-lt"/>
                <a:sym typeface="Calibri"/>
              </a:endParaRPr>
            </a:p>
          </p:txBody>
        </p:sp>
        <p:sp>
          <p:nvSpPr>
            <p:cNvPr id="8" name="Rettangolo arrotondato 7"/>
            <p:cNvSpPr/>
            <p:nvPr/>
          </p:nvSpPr>
          <p:spPr>
            <a:xfrm>
              <a:off x="148634" y="2532698"/>
              <a:ext cx="2795601" cy="34687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/>
              <a:r>
                <a:rPr lang="it-IT" sz="1100" dirty="0">
                  <a:latin typeface="+mj-lt"/>
                </a:rPr>
                <a:t>Regolamento (UE) 2017/2393 «Omnibus»</a:t>
              </a:r>
            </a:p>
          </p:txBody>
        </p:sp>
        <p:sp>
          <p:nvSpPr>
            <p:cNvPr id="9" name="Rettangolo arrotondato 8"/>
            <p:cNvSpPr/>
            <p:nvPr/>
          </p:nvSpPr>
          <p:spPr>
            <a:xfrm>
              <a:off x="382886" y="4470239"/>
              <a:ext cx="1416364" cy="110183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</a:t>
              </a: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rt. 37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Assicurazioni raccolto, animali e piante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sp>
          <p:nvSpPr>
            <p:cNvPr id="10" name="Rettangolo arrotondato 9"/>
            <p:cNvSpPr/>
            <p:nvPr/>
          </p:nvSpPr>
          <p:spPr>
            <a:xfrm>
              <a:off x="1997082" y="4476465"/>
              <a:ext cx="1425963" cy="110183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</a:t>
              </a: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rt. 38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Fondi di mutualizzazione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sp>
          <p:nvSpPr>
            <p:cNvPr id="11" name="Rettangolo arrotondato 10"/>
            <p:cNvSpPr/>
            <p:nvPr/>
          </p:nvSpPr>
          <p:spPr>
            <a:xfrm>
              <a:off x="3634416" y="4531786"/>
              <a:ext cx="1285494" cy="97941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</a:t>
              </a: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rt. 39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IST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cxnSp>
          <p:nvCxnSpPr>
            <p:cNvPr id="12" name="Connettore 4 11"/>
            <p:cNvCxnSpPr>
              <a:stCxn id="7" idx="2"/>
              <a:endCxn id="9" idx="0"/>
            </p:cNvCxnSpPr>
            <p:nvPr/>
          </p:nvCxnSpPr>
          <p:spPr>
            <a:xfrm rot="5400000">
              <a:off x="1041942" y="3995697"/>
              <a:ext cx="523670" cy="42541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ttangolo arrotondato 12"/>
            <p:cNvSpPr/>
            <p:nvPr/>
          </p:nvSpPr>
          <p:spPr>
            <a:xfrm>
              <a:off x="6887773" y="3041258"/>
              <a:ext cx="1788683" cy="85698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FSN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Decreto legislativo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102/2004 ss.mm.ii.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cxnSp>
          <p:nvCxnSpPr>
            <p:cNvPr id="14" name="Connettore 4 13"/>
            <p:cNvCxnSpPr>
              <a:stCxn id="6" idx="2"/>
              <a:endCxn id="13" idx="0"/>
            </p:cNvCxnSpPr>
            <p:nvPr/>
          </p:nvCxnSpPr>
          <p:spPr>
            <a:xfrm rot="16200000" flipH="1">
              <a:off x="5633752" y="892894"/>
              <a:ext cx="1126212" cy="3170514"/>
            </a:xfrm>
            <a:prstGeom prst="bentConnector3">
              <a:avLst>
                <a:gd name="adj1" fmla="val 47673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ttangolo arrotondato 14"/>
            <p:cNvSpPr/>
            <p:nvPr/>
          </p:nvSpPr>
          <p:spPr>
            <a:xfrm>
              <a:off x="6897600" y="4576538"/>
              <a:ext cx="1677660" cy="85698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Strutture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Polizze sperimentali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Smaltimento carcasse</a:t>
              </a:r>
            </a:p>
          </p:txBody>
        </p:sp>
        <p:sp>
          <p:nvSpPr>
            <p:cNvPr id="16" name="Rettangolo arrotondato 15"/>
            <p:cNvSpPr/>
            <p:nvPr/>
          </p:nvSpPr>
          <p:spPr>
            <a:xfrm>
              <a:off x="5303385" y="4470038"/>
              <a:ext cx="1285494" cy="110183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a</a:t>
              </a: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sym typeface="Calibri"/>
                </a:rPr>
                <a:t>rt. 39 bis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IST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latin typeface="+mj-lt"/>
                </a:rPr>
                <a:t>settoriale</a:t>
              </a:r>
              <a:endPara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sym typeface="Calibri"/>
              </a:endParaRPr>
            </a:p>
          </p:txBody>
        </p:sp>
        <p:cxnSp>
          <p:nvCxnSpPr>
            <p:cNvPr id="17" name="Connettore 4 16"/>
            <p:cNvCxnSpPr>
              <a:stCxn id="7" idx="2"/>
              <a:endCxn id="10" idx="0"/>
            </p:cNvCxnSpPr>
            <p:nvPr/>
          </p:nvCxnSpPr>
          <p:spPr>
            <a:xfrm rot="16200000" flipH="1">
              <a:off x="1848326" y="3614726"/>
              <a:ext cx="529896" cy="119358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Parentesi graffa chiusa 17"/>
          <p:cNvSpPr/>
          <p:nvPr/>
        </p:nvSpPr>
        <p:spPr>
          <a:xfrm rot="5400000">
            <a:off x="5192837" y="2414393"/>
            <a:ext cx="329947" cy="5118548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419027" y="5181765"/>
            <a:ext cx="3802918" cy="267074"/>
          </a:xfrm>
          <a:prstGeom prst="rect">
            <a:avLst/>
          </a:prstGeom>
          <a:solidFill>
            <a:srgbClr val="ABD084"/>
          </a:solidFill>
          <a:ln>
            <a:solidFill>
              <a:srgbClr val="ABD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+mj-lt"/>
              </a:rPr>
              <a:t>PSRN 2014-2020 – Misura 17</a:t>
            </a:r>
          </a:p>
        </p:txBody>
      </p:sp>
      <p:cxnSp>
        <p:nvCxnSpPr>
          <p:cNvPr id="20" name="Connettore 4 25"/>
          <p:cNvCxnSpPr/>
          <p:nvPr/>
        </p:nvCxnSpPr>
        <p:spPr>
          <a:xfrm rot="5400000">
            <a:off x="8051976" y="4668190"/>
            <a:ext cx="1262437" cy="149028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ttore 4 26"/>
          <p:cNvCxnSpPr/>
          <p:nvPr/>
        </p:nvCxnSpPr>
        <p:spPr>
          <a:xfrm rot="16200000" flipH="1">
            <a:off x="5375580" y="5422497"/>
            <a:ext cx="595713" cy="66804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ttore 4 21"/>
          <p:cNvCxnSpPr/>
          <p:nvPr/>
        </p:nvCxnSpPr>
        <p:spPr>
          <a:xfrm rot="10800000" flipV="1">
            <a:off x="649109" y="2172607"/>
            <a:ext cx="2891033" cy="974048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ttangolo arrotondato 22"/>
          <p:cNvSpPr/>
          <p:nvPr/>
        </p:nvSpPr>
        <p:spPr>
          <a:xfrm>
            <a:off x="375784" y="2768766"/>
            <a:ext cx="1483567" cy="8596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32049" y="2799531"/>
            <a:ext cx="13667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+mj-lt"/>
              </a:rPr>
              <a:t>FEASR</a:t>
            </a:r>
          </a:p>
          <a:p>
            <a:pPr algn="ctr"/>
            <a:r>
              <a:rPr lang="it-IT" sz="1200" dirty="0">
                <a:latin typeface="+mj-lt"/>
              </a:rPr>
              <a:t>Reg. (UE) 1308/2013 (Ortofrutta)</a:t>
            </a:r>
          </a:p>
          <a:p>
            <a:endParaRPr lang="it-IT" dirty="0">
              <a:latin typeface="+mj-lt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10391330" y="3969354"/>
            <a:ext cx="1563016" cy="71508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it-IT" sz="1200" dirty="0">
              <a:latin typeface="+mj-lt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dirty="0">
                <a:latin typeface="+mj-lt"/>
              </a:rPr>
              <a:t>Interventi ex post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Calibri"/>
            </a:endParaRPr>
          </a:p>
        </p:txBody>
      </p:sp>
      <p:cxnSp>
        <p:nvCxnSpPr>
          <p:cNvPr id="26" name="Connettore 4 3"/>
          <p:cNvCxnSpPr>
            <a:stCxn id="13" idx="3"/>
            <a:endCxn id="25" idx="0"/>
          </p:cNvCxnSpPr>
          <p:nvPr/>
        </p:nvCxnSpPr>
        <p:spPr>
          <a:xfrm>
            <a:off x="10352198" y="3018928"/>
            <a:ext cx="820640" cy="95042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ttore 4 28"/>
          <p:cNvCxnSpPr/>
          <p:nvPr/>
        </p:nvCxnSpPr>
        <p:spPr>
          <a:xfrm>
            <a:off x="4692102" y="3638519"/>
            <a:ext cx="1488023" cy="29874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ttore 4 36"/>
          <p:cNvCxnSpPr/>
          <p:nvPr/>
        </p:nvCxnSpPr>
        <p:spPr>
          <a:xfrm>
            <a:off x="6185357" y="3638745"/>
            <a:ext cx="1584753" cy="24721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ttangolo arrotondato 28"/>
          <p:cNvSpPr/>
          <p:nvPr/>
        </p:nvSpPr>
        <p:spPr>
          <a:xfrm>
            <a:off x="6007460" y="5707092"/>
            <a:ext cx="1911929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+mj-lt"/>
              </a:rPr>
              <a:t>PGRA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0" y="507932"/>
            <a:ext cx="12192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defRPr sz="3600" b="1">
                <a:solidFill>
                  <a:srgbClr val="0A7D34"/>
                </a:solidFill>
                <a:latin typeface="+mj-lt"/>
                <a:ea typeface="Coolvetica" charset="0"/>
                <a:cs typeface="Coolvetica" charset="0"/>
              </a:defRPr>
            </a:lvl1pPr>
          </a:lstStyle>
          <a:p>
            <a:r>
              <a:rPr lang="it-IT" dirty="0"/>
              <a:t>Quadro normativo ad oggi</a:t>
            </a:r>
          </a:p>
        </p:txBody>
      </p:sp>
    </p:spTree>
    <p:extLst>
      <p:ext uri="{BB962C8B-B14F-4D97-AF65-F5344CB8AC3E}">
        <p14:creationId xmlns:p14="http://schemas.microsoft.com/office/powerpoint/2010/main" val="9478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429493" y="2574759"/>
            <a:ext cx="5333633" cy="3453062"/>
          </a:xfrm>
          <a:prstGeom prst="roundRect">
            <a:avLst/>
          </a:prstGeom>
          <a:solidFill>
            <a:srgbClr val="ABD084"/>
          </a:solidFill>
          <a:ln>
            <a:solidFill>
              <a:srgbClr val="ABD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u="sng" dirty="0">
                <a:solidFill>
                  <a:schemeClr val="tx1"/>
                </a:solidFill>
                <a:latin typeface="+mj-lt"/>
              </a:rPr>
              <a:t>Nel Piano sono presenti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produzioni, allevamenti, strutture, rischi e garanzie assicurabili;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criteri per la determinazione dei valori assicurabili;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contenuti del contratto assicurativo;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criteri per la determinazione della spesa ammessa a contributo;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aliquote massime di contribuzione;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termini di sottoscrizione delle polizze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disposizioni in merito ai Fondi di mutualizzazione e IST settoriali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508828"/>
            <a:ext cx="12192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defRPr sz="3600" b="1">
                <a:solidFill>
                  <a:srgbClr val="0A7D34"/>
                </a:solidFill>
                <a:latin typeface="+mj-lt"/>
                <a:ea typeface="Coolvetica" charset="0"/>
                <a:cs typeface="Coolvetica" charset="0"/>
              </a:defRPr>
            </a:lvl1pPr>
          </a:lstStyle>
          <a:p>
            <a:r>
              <a:rPr lang="it-IT" dirty="0"/>
              <a:t>Il Piano di gestione dei rischi in </a:t>
            </a:r>
            <a:r>
              <a:rPr lang="it-IT" dirty="0" smtClean="0"/>
              <a:t>agricoltura 2021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29493" y="1274237"/>
            <a:ext cx="11471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+mj-lt"/>
              </a:rPr>
              <a:t>L'entità del contributo pubblico sui premi assicurativi è determinato attraverso il </a:t>
            </a:r>
            <a:r>
              <a:rPr lang="it-IT" sz="2000" b="1" dirty="0">
                <a:latin typeface="+mj-lt"/>
              </a:rPr>
              <a:t>Piano di Gestione dei Rischi in Agricoltura</a:t>
            </a:r>
            <a:r>
              <a:rPr lang="it-IT" sz="2000" dirty="0">
                <a:latin typeface="+mj-lt"/>
              </a:rPr>
              <a:t> – PGRA (fino al 2018 nominato Piano assicurativo agricolo annuale), approvato con decreto del Ministero, d'intesa con la Conferenza per i rapporti tra lo Stato, le regioni e le </a:t>
            </a:r>
            <a:r>
              <a:rPr lang="it-IT" sz="2000" dirty="0" smtClean="0">
                <a:latin typeface="+mj-lt"/>
              </a:rPr>
              <a:t>PA di </a:t>
            </a:r>
            <a:r>
              <a:rPr lang="it-IT" sz="2000" dirty="0">
                <a:latin typeface="+mj-lt"/>
              </a:rPr>
              <a:t>Trento e di Bolzano</a:t>
            </a:r>
            <a:r>
              <a:rPr lang="it-IT" sz="2000" dirty="0" smtClean="0">
                <a:latin typeface="+mj-lt"/>
              </a:rPr>
              <a:t>.</a:t>
            </a:r>
            <a:endParaRPr lang="it-IT" sz="2000" dirty="0">
              <a:latin typeface="+mj-lt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39589" y="2574759"/>
            <a:ext cx="5868516" cy="3453062"/>
          </a:xfrm>
          <a:prstGeom prst="roundRect">
            <a:avLst/>
          </a:prstGeom>
          <a:solidFill>
            <a:srgbClr val="ABD084"/>
          </a:solidFill>
          <a:ln>
            <a:solidFill>
              <a:srgbClr val="ABD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u="sng" dirty="0">
                <a:solidFill>
                  <a:schemeClr val="tx1"/>
                </a:solidFill>
                <a:latin typeface="+mj-lt"/>
              </a:rPr>
              <a:t>Stessa struttura applicata a partire dal 2019, con sezioni distinte rispettivamente dedicate a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latin typeface="+mj-lt"/>
              </a:rPr>
              <a:t>Capo I - Disposizioni Generali </a:t>
            </a:r>
            <a:endParaRPr lang="it-IT" dirty="0">
              <a:solidFill>
                <a:schemeClr val="tx1"/>
              </a:solidFill>
              <a:latin typeface="+mj-lt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Capo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II - Polizze assicurative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 - sottomisura 17.1 e aiuti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nazionali (prodotti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, combinazioni di rischi e garanzie assicurabili per le produzioni vegetali, zootecniche e strutture aziendali, contenuti e termini di sottoscrizione) </a:t>
            </a:r>
            <a:endParaRPr lang="it-IT" dirty="0" smtClean="0">
              <a:solidFill>
                <a:schemeClr val="tx1"/>
              </a:solidFill>
              <a:latin typeface="+mj-lt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Capo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III - Fondi 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di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mutualizzazione – 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sottomisura 17.2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+mj-lt"/>
              </a:rPr>
              <a:t>Capo IV –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Fondi 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per la stabilizzazione del reddito </a:t>
            </a:r>
            <a:r>
              <a:rPr lang="it-IT" dirty="0" smtClean="0">
                <a:solidFill>
                  <a:schemeClr val="tx1"/>
                </a:solidFill>
                <a:latin typeface="+mj-lt"/>
              </a:rPr>
              <a:t>settoriale - sottomisura 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17.3</a:t>
            </a:r>
          </a:p>
        </p:txBody>
      </p:sp>
    </p:spTree>
    <p:extLst>
      <p:ext uri="{BB962C8B-B14F-4D97-AF65-F5344CB8AC3E}">
        <p14:creationId xmlns:p14="http://schemas.microsoft.com/office/powerpoint/2010/main" val="9478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3523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j-lt"/>
              </a:rPr>
              <a:t>Le novità introdotte nel PGRA 2021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1"/>
          </p:nvPr>
        </p:nvSpPr>
        <p:spPr>
          <a:xfrm>
            <a:off x="309282" y="1559859"/>
            <a:ext cx="11577918" cy="4195482"/>
          </a:xfrm>
        </p:spPr>
        <p:txBody>
          <a:bodyPr>
            <a:normAutofit/>
          </a:bodyPr>
          <a:lstStyle/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Introduzione dello “</a:t>
            </a:r>
            <a:r>
              <a:rPr lang="it-IT" sz="2000" b="1" dirty="0">
                <a:latin typeface="+mj-lt"/>
                <a:ea typeface="+mn-ea"/>
                <a:cs typeface="+mn-cs"/>
              </a:rPr>
              <a:t>Standard Value</a:t>
            </a:r>
            <a:r>
              <a:rPr lang="it-IT" sz="2000" dirty="0">
                <a:latin typeface="+mj-lt"/>
                <a:ea typeface="+mn-ea"/>
                <a:cs typeface="+mn-cs"/>
              </a:rPr>
              <a:t>” per la determinazione del valore della produzione storica e dei valori massimi assicurabili/proteggibili ai fini del calcolo dell’importo da ammettere a sostegno per le sottomisure 17.1 e 17.2 (artt.3, 5, 7, 10 e 12 del PGRA 2021 e Allegato 5 del PGRA 2021);</a:t>
            </a: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Inserita l’</a:t>
            </a:r>
            <a:r>
              <a:rPr lang="it-IT" sz="2000" b="1" dirty="0">
                <a:latin typeface="+mj-lt"/>
                <a:ea typeface="+mn-ea"/>
                <a:cs typeface="+mn-cs"/>
              </a:rPr>
              <a:t>olivicoltura</a:t>
            </a:r>
            <a:r>
              <a:rPr lang="it-IT" sz="2000" dirty="0">
                <a:latin typeface="+mj-lt"/>
                <a:ea typeface="+mn-ea"/>
                <a:cs typeface="+mn-cs"/>
              </a:rPr>
              <a:t> tra le produzioni con termine di sottoscrizione delle polizze e della copertura mutualistica  al 30 giugno (artt. 8 e 13 del PGRA 2021 );</a:t>
            </a: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Inserita la </a:t>
            </a:r>
            <a:r>
              <a:rPr lang="it-IT" sz="2000" b="1" dirty="0">
                <a:latin typeface="+mj-lt"/>
                <a:ea typeface="+mn-ea"/>
                <a:cs typeface="+mn-cs"/>
              </a:rPr>
              <a:t>maculatura bruna </a:t>
            </a:r>
            <a:r>
              <a:rPr lang="it-IT" sz="2000" dirty="0">
                <a:latin typeface="+mj-lt"/>
                <a:ea typeface="+mn-ea"/>
                <a:cs typeface="+mn-cs"/>
              </a:rPr>
              <a:t>tra le fitopatie assicurabili o assoggettabili a copertura mutualistica (Allegato 1 punto 1.5 PGRA 2021);</a:t>
            </a: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Inserite la carpocapsa del melo e del pero (</a:t>
            </a:r>
            <a:r>
              <a:rPr lang="it-IT" sz="2000" b="1" i="1" dirty="0" err="1">
                <a:latin typeface="+mj-lt"/>
                <a:ea typeface="+mn-ea"/>
                <a:cs typeface="+mn-cs"/>
              </a:rPr>
              <a:t>cydia</a:t>
            </a:r>
            <a:r>
              <a:rPr lang="it-IT" sz="2000" b="1" i="1" dirty="0">
                <a:latin typeface="+mj-lt"/>
                <a:ea typeface="+mn-ea"/>
                <a:cs typeface="+mn-cs"/>
              </a:rPr>
              <a:t> </a:t>
            </a:r>
            <a:r>
              <a:rPr lang="it-IT" sz="2000" b="1" i="1" dirty="0" err="1">
                <a:latin typeface="+mj-lt"/>
                <a:ea typeface="+mn-ea"/>
                <a:cs typeface="+mn-cs"/>
              </a:rPr>
              <a:t>pomonella</a:t>
            </a:r>
            <a:r>
              <a:rPr lang="it-IT" sz="2000" dirty="0">
                <a:latin typeface="+mj-lt"/>
                <a:ea typeface="+mn-ea"/>
                <a:cs typeface="+mn-cs"/>
              </a:rPr>
              <a:t>), la </a:t>
            </a:r>
            <a:r>
              <a:rPr lang="it-IT" sz="2000" b="1" dirty="0">
                <a:latin typeface="+mj-lt"/>
                <a:ea typeface="+mn-ea"/>
                <a:cs typeface="+mn-cs"/>
              </a:rPr>
              <a:t>mosca dell’olivo</a:t>
            </a:r>
            <a:r>
              <a:rPr lang="it-IT" sz="2000" dirty="0">
                <a:latin typeface="+mj-lt"/>
                <a:ea typeface="+mn-ea"/>
                <a:cs typeface="+mn-cs"/>
              </a:rPr>
              <a:t>, la </a:t>
            </a:r>
            <a:r>
              <a:rPr lang="it-IT" sz="2000" b="1" dirty="0">
                <a:latin typeface="+mj-lt"/>
                <a:ea typeface="+mn-ea"/>
                <a:cs typeface="+mn-cs"/>
              </a:rPr>
              <a:t>mosca del ciliegio</a:t>
            </a:r>
            <a:r>
              <a:rPr lang="it-IT" sz="2000" dirty="0">
                <a:latin typeface="+mj-lt"/>
                <a:ea typeface="+mn-ea"/>
                <a:cs typeface="+mn-cs"/>
              </a:rPr>
              <a:t>, la </a:t>
            </a:r>
            <a:r>
              <a:rPr lang="it-IT" sz="2000" b="1" dirty="0">
                <a:latin typeface="+mj-lt"/>
                <a:ea typeface="+mn-ea"/>
                <a:cs typeface="+mn-cs"/>
              </a:rPr>
              <a:t>tignola orientale del pesco </a:t>
            </a:r>
            <a:r>
              <a:rPr lang="it-IT" sz="2000" dirty="0">
                <a:latin typeface="+mj-lt"/>
                <a:ea typeface="+mn-ea"/>
                <a:cs typeface="+mn-cs"/>
              </a:rPr>
              <a:t>e la </a:t>
            </a:r>
            <a:r>
              <a:rPr lang="it-IT" sz="2000" b="1" dirty="0">
                <a:latin typeface="+mj-lt"/>
                <a:ea typeface="+mn-ea"/>
                <a:cs typeface="+mn-cs"/>
              </a:rPr>
              <a:t>ricamatrice del melo </a:t>
            </a:r>
            <a:r>
              <a:rPr lang="it-IT" sz="2000" dirty="0">
                <a:latin typeface="+mj-lt"/>
                <a:ea typeface="+mn-ea"/>
                <a:cs typeface="+mn-cs"/>
              </a:rPr>
              <a:t>tra le infestazioni parassitarie assicurabili o assoggettabili a copertura mutualistica (Allegato 1 punto 1.6 PGRA 2021);</a:t>
            </a:r>
          </a:p>
          <a:p>
            <a:pPr algn="just"/>
            <a:r>
              <a:rPr lang="it-IT" sz="2000" b="1" dirty="0">
                <a:latin typeface="+mj-lt"/>
                <a:ea typeface="+mn-ea"/>
                <a:cs typeface="+mn-cs"/>
              </a:rPr>
              <a:t>Reti/teli antipioggia-antigrandine </a:t>
            </a:r>
            <a:r>
              <a:rPr lang="it-IT" sz="2000" dirty="0">
                <a:latin typeface="+mj-lt"/>
                <a:ea typeface="+mn-ea"/>
                <a:cs typeface="+mn-cs"/>
              </a:rPr>
              <a:t>tra le strutture aziendali assicurabili (Allegato 1 punto 1.3 PGRA 2021);</a:t>
            </a: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Inseriti i settori della </a:t>
            </a:r>
            <a:r>
              <a:rPr lang="it-IT" sz="2000" b="1" dirty="0">
                <a:latin typeface="+mj-lt"/>
                <a:ea typeface="+mn-ea"/>
                <a:cs typeface="+mn-cs"/>
              </a:rPr>
              <a:t>risicoltura</a:t>
            </a:r>
            <a:r>
              <a:rPr lang="it-IT" sz="2000" dirty="0">
                <a:latin typeface="+mj-lt"/>
                <a:ea typeface="+mn-ea"/>
                <a:cs typeface="+mn-cs"/>
              </a:rPr>
              <a:t> e della </a:t>
            </a:r>
            <a:r>
              <a:rPr lang="it-IT" sz="2000" b="1" dirty="0" err="1">
                <a:latin typeface="+mj-lt"/>
                <a:ea typeface="+mn-ea"/>
                <a:cs typeface="+mn-cs"/>
              </a:rPr>
              <a:t>suinicultura</a:t>
            </a:r>
            <a:r>
              <a:rPr lang="it-IT" sz="2000" dirty="0">
                <a:latin typeface="+mj-lt"/>
                <a:ea typeface="+mn-ea"/>
                <a:cs typeface="+mn-cs"/>
              </a:rPr>
              <a:t> tra gli IST settoriali (Allegato 1 punto 1.9 PGRA 2021).</a:t>
            </a:r>
          </a:p>
        </p:txBody>
      </p:sp>
    </p:spTree>
    <p:extLst>
      <p:ext uri="{BB962C8B-B14F-4D97-AF65-F5344CB8AC3E}">
        <p14:creationId xmlns:p14="http://schemas.microsoft.com/office/powerpoint/2010/main" val="68256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3523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j-lt"/>
              </a:rPr>
              <a:t>Aspetti positivi degli Standard Value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357447" y="1433288"/>
            <a:ext cx="11463251" cy="447224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it-IT" dirty="0">
                <a:latin typeface="+mj-lt"/>
              </a:rPr>
              <a:t>L’introduzione dello SV </a:t>
            </a:r>
            <a:r>
              <a:rPr lang="it-IT" dirty="0" smtClean="0">
                <a:latin typeface="+mj-lt"/>
              </a:rPr>
              <a:t>si </a:t>
            </a:r>
            <a:r>
              <a:rPr lang="it-IT" dirty="0">
                <a:latin typeface="+mj-lt"/>
              </a:rPr>
              <a:t>inserisce nel più ampio percorso di accelerazione della spesa e di snellimento delle procedure avviato nel 2018 dall’Autorità di gestione </a:t>
            </a:r>
            <a:r>
              <a:rPr lang="it-IT" dirty="0" smtClean="0">
                <a:latin typeface="+mj-lt"/>
              </a:rPr>
              <a:t>di </a:t>
            </a:r>
            <a:r>
              <a:rPr lang="it-IT" dirty="0">
                <a:latin typeface="+mj-lt"/>
              </a:rPr>
              <a:t>concerto con </a:t>
            </a:r>
            <a:r>
              <a:rPr lang="it-IT" dirty="0" smtClean="0">
                <a:latin typeface="+mj-lt"/>
              </a:rPr>
              <a:t>AGEA.</a:t>
            </a:r>
          </a:p>
          <a:p>
            <a:pPr algn="just">
              <a:lnSpc>
                <a:spcPct val="150000"/>
              </a:lnSpc>
            </a:pPr>
            <a:r>
              <a:rPr lang="it-IT" dirty="0" smtClean="0">
                <a:latin typeface="+mj-lt"/>
              </a:rPr>
              <a:t>Lo SV consente: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it-IT" dirty="0" smtClean="0">
                <a:latin typeface="+mj-lt"/>
              </a:rPr>
              <a:t>di </a:t>
            </a:r>
            <a:r>
              <a:rPr lang="it-IT" b="1" dirty="0">
                <a:latin typeface="+mj-lt"/>
              </a:rPr>
              <a:t>diminuire gli oneri amministrativi a carico dei beneficiari</a:t>
            </a:r>
            <a:r>
              <a:rPr lang="it-IT" dirty="0">
                <a:latin typeface="+mj-lt"/>
              </a:rPr>
              <a:t>, semplificando le procedure di accesso al </a:t>
            </a:r>
            <a:r>
              <a:rPr lang="it-IT" dirty="0" smtClean="0">
                <a:latin typeface="+mj-lt"/>
              </a:rPr>
              <a:t>sostegno - non </a:t>
            </a:r>
            <a:r>
              <a:rPr lang="it-IT" dirty="0">
                <a:latin typeface="+mj-lt"/>
              </a:rPr>
              <a:t>è più necessario</a:t>
            </a:r>
            <a:r>
              <a:rPr lang="it-IT" b="1" dirty="0">
                <a:latin typeface="+mj-lt"/>
              </a:rPr>
              <a:t> </a:t>
            </a:r>
            <a:r>
              <a:rPr lang="it-IT" dirty="0">
                <a:latin typeface="+mj-lt"/>
              </a:rPr>
              <a:t>procedere alla verifica della documentazione a supporto della resa dichiarata che, quindi, l’agricoltore non è più obbligato a reperire e conservare per lunghi periodi di tempo, fermo restando il necessario controllo sulle superfici</a:t>
            </a:r>
            <a:r>
              <a:rPr lang="it-IT" dirty="0" smtClean="0">
                <a:latin typeface="+mj-lt"/>
              </a:rPr>
              <a:t>;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it-IT" dirty="0" smtClean="0">
                <a:latin typeface="+mj-lt"/>
              </a:rPr>
              <a:t>di produrre un </a:t>
            </a:r>
            <a:r>
              <a:rPr lang="it-IT" dirty="0">
                <a:latin typeface="+mj-lt"/>
              </a:rPr>
              <a:t>abbattimento delle richieste di riesame e una agevolazione dei controlli, sia amministrativi sia in loco, riducendone i costi e permettendo </a:t>
            </a:r>
            <a:r>
              <a:rPr lang="it-IT" b="1" dirty="0">
                <a:latin typeface="+mj-lt"/>
              </a:rPr>
              <a:t>un’accelerazione dell’iter amministrativo </a:t>
            </a:r>
            <a:r>
              <a:rPr lang="it-IT" b="1" dirty="0" smtClean="0">
                <a:latin typeface="+mj-lt"/>
              </a:rPr>
              <a:t> e </a:t>
            </a:r>
            <a:r>
              <a:rPr lang="it-IT" b="1" dirty="0">
                <a:latin typeface="+mj-lt"/>
              </a:rPr>
              <a:t>dei pagamenti</a:t>
            </a:r>
            <a:r>
              <a:rPr lang="it-IT" dirty="0">
                <a:latin typeface="+mj-lt"/>
              </a:rPr>
              <a:t>.</a:t>
            </a:r>
          </a:p>
          <a:p>
            <a:pPr algn="just"/>
            <a:endParaRPr lang="it-IT" b="1" dirty="0" smtClean="0">
              <a:latin typeface="+mj-lt"/>
            </a:endParaRPr>
          </a:p>
          <a:p>
            <a:pPr algn="ctr"/>
            <a:endParaRPr lang="it-IT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510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05358"/>
            <a:ext cx="12192000" cy="579370"/>
          </a:xfrm>
        </p:spPr>
        <p:txBody>
          <a:bodyPr>
            <a:noAutofit/>
          </a:bodyPr>
          <a:lstStyle/>
          <a:p>
            <a:pPr lvl="1" algn="ctr">
              <a:defRPr/>
            </a:pPr>
            <a:r>
              <a:rPr lang="it-IT" sz="3600" b="1" kern="1200" dirty="0">
                <a:solidFill>
                  <a:srgbClr val="0A7D34"/>
                </a:solidFill>
                <a:latin typeface="+mj-lt"/>
                <a:ea typeface="Coolvetica" charset="0"/>
                <a:cs typeface="Coolvetica" charset="0"/>
              </a:rPr>
              <a:t>Sottomisura 17.1: avanzamento per campagna</a:t>
            </a:r>
            <a:br>
              <a:rPr lang="it-IT" sz="3600" b="1" kern="1200" dirty="0">
                <a:solidFill>
                  <a:srgbClr val="0A7D34"/>
                </a:solidFill>
                <a:latin typeface="+mj-lt"/>
                <a:ea typeface="Coolvetica" charset="0"/>
                <a:cs typeface="Coolvetica" charset="0"/>
              </a:rPr>
            </a:br>
            <a:r>
              <a:rPr lang="it-IT" sz="3600" b="1" kern="1200" dirty="0">
                <a:solidFill>
                  <a:srgbClr val="0A7D34"/>
                </a:solidFill>
                <a:latin typeface="+mj-lt"/>
                <a:ea typeface="Coolvetica" charset="0"/>
                <a:cs typeface="Coolvetica" charset="0"/>
              </a:rPr>
              <a:t>produzioni vegetali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693199" y="4320066"/>
            <a:ext cx="23734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+mj-lt"/>
              </a:rPr>
              <a:t>Aggiornamento al 10 febbraio 2021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633331"/>
              </p:ext>
            </p:extLst>
          </p:nvPr>
        </p:nvGraphicFramePr>
        <p:xfrm>
          <a:off x="1795550" y="1504602"/>
          <a:ext cx="8071657" cy="281546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65266">
                  <a:extLst>
                    <a:ext uri="{9D8B030D-6E8A-4147-A177-3AD203B41FA5}">
                      <a16:colId xmlns:a16="http://schemas.microsoft.com/office/drawing/2014/main" val="3527773553"/>
                    </a:ext>
                  </a:extLst>
                </a:gridCol>
                <a:gridCol w="1392444">
                  <a:extLst>
                    <a:ext uri="{9D8B030D-6E8A-4147-A177-3AD203B41FA5}">
                      <a16:colId xmlns:a16="http://schemas.microsoft.com/office/drawing/2014/main" val="3663153079"/>
                    </a:ext>
                  </a:extLst>
                </a:gridCol>
                <a:gridCol w="1237728">
                  <a:extLst>
                    <a:ext uri="{9D8B030D-6E8A-4147-A177-3AD203B41FA5}">
                      <a16:colId xmlns:a16="http://schemas.microsoft.com/office/drawing/2014/main" val="1232983796"/>
                    </a:ext>
                  </a:extLst>
                </a:gridCol>
                <a:gridCol w="1237728">
                  <a:extLst>
                    <a:ext uri="{9D8B030D-6E8A-4147-A177-3AD203B41FA5}">
                      <a16:colId xmlns:a16="http://schemas.microsoft.com/office/drawing/2014/main" val="2199906323"/>
                    </a:ext>
                  </a:extLst>
                </a:gridCol>
                <a:gridCol w="1141697">
                  <a:extLst>
                    <a:ext uri="{9D8B030D-6E8A-4147-A177-3AD203B41FA5}">
                      <a16:colId xmlns:a16="http://schemas.microsoft.com/office/drawing/2014/main" val="1840595538"/>
                    </a:ext>
                  </a:extLst>
                </a:gridCol>
                <a:gridCol w="1248397">
                  <a:extLst>
                    <a:ext uri="{9D8B030D-6E8A-4147-A177-3AD203B41FA5}">
                      <a16:colId xmlns:a16="http://schemas.microsoft.com/office/drawing/2014/main" val="2114088254"/>
                    </a:ext>
                  </a:extLst>
                </a:gridCol>
                <a:gridCol w="1248397">
                  <a:extLst>
                    <a:ext uri="{9D8B030D-6E8A-4147-A177-3AD203B41FA5}">
                      <a16:colId xmlns:a16="http://schemas.microsoft.com/office/drawing/2014/main" val="2609447162"/>
                    </a:ext>
                  </a:extLst>
                </a:gridCol>
              </a:tblGrid>
              <a:tr h="401794">
                <a:tc>
                  <a:txBody>
                    <a:bodyPr/>
                    <a:lstStyle/>
                    <a:p>
                      <a:pPr algn="ctr" fontAlgn="b"/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Domande presentate (n.)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Domande concesse (n.)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>
                          <a:effectLst/>
                          <a:latin typeface="+mj-lt"/>
                        </a:rPr>
                        <a:t>Contributo concesso (€)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>
                          <a:effectLst/>
                          <a:latin typeface="+mj-lt"/>
                        </a:rPr>
                        <a:t>Doanande pagate (n.)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Contributo pagato (€)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Velocità</a:t>
                      </a:r>
                      <a:r>
                        <a:rPr lang="it-IT" sz="1200" b="1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spesa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Pagamenti/impegni</a:t>
                      </a:r>
                      <a:endParaRPr lang="it-IT" sz="1200" b="1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7535448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2015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148.263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144.416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205.218.853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effectLst/>
                          <a:latin typeface="+mj-lt"/>
                        </a:rPr>
                        <a:t>140.646  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202.859.204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4629251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2016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133.273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131.021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194.050.791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127.589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191.759.730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7655229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122.728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effectLst/>
                          <a:latin typeface="+mj-lt"/>
                        </a:rPr>
                        <a:t>118.987  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181.151.184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115.627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180.088.403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9738394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2018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132.935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effectLst/>
                          <a:latin typeface="+mj-lt"/>
                        </a:rPr>
                        <a:t>128.107  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253.868.670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124.981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251.663.459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9766275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2019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156.830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effectLst/>
                          <a:latin typeface="+mj-lt"/>
                        </a:rPr>
                        <a:t>144.285  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effectLst/>
                          <a:latin typeface="+mj-lt"/>
                        </a:rPr>
                        <a:t>286.831.653  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140.449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281.860.620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8194481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2020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130.709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69.998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67.044.965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62.871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+mj-lt"/>
                        </a:rPr>
                        <a:t>61.124.726 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6248160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TOT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824.738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736.814 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1.188.166.117 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712.163 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1.169.356.142 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98%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90186"/>
                  </a:ext>
                </a:extLst>
              </a:tr>
            </a:tbl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272119" y="4817815"/>
            <a:ext cx="11658599" cy="1102659"/>
          </a:xfrm>
        </p:spPr>
        <p:txBody>
          <a:bodyPr>
            <a:noAutofit/>
          </a:bodyPr>
          <a:lstStyle/>
          <a:p>
            <a:pPr algn="just"/>
            <a:r>
              <a:rPr lang="it-IT" sz="1600" dirty="0">
                <a:latin typeface="+mj-lt"/>
                <a:ea typeface="+mn-ea"/>
                <a:cs typeface="+mn-cs"/>
              </a:rPr>
              <a:t>Per quanto concerne la campagna assicurativa 2021, è stata pubblicata la relativa </a:t>
            </a:r>
            <a:r>
              <a:rPr lang="it-IT" sz="1600" dirty="0" smtClean="0">
                <a:latin typeface="+mj-lt"/>
                <a:ea typeface="+mn-ea"/>
                <a:cs typeface="+mn-cs"/>
              </a:rPr>
              <a:t>Manifestazione d'Interesse </a:t>
            </a:r>
            <a:r>
              <a:rPr lang="it-IT" sz="1600" dirty="0">
                <a:latin typeface="+mj-lt"/>
                <a:ea typeface="+mn-ea"/>
                <a:cs typeface="+mn-cs"/>
              </a:rPr>
              <a:t>con decreto direttoriale </a:t>
            </a:r>
            <a:r>
              <a:rPr lang="it-IT" sz="1600" dirty="0" smtClean="0">
                <a:latin typeface="+mj-lt"/>
                <a:ea typeface="+mn-ea"/>
                <a:cs typeface="+mn-cs"/>
              </a:rPr>
              <a:t>n.9321555 </a:t>
            </a:r>
            <a:r>
              <a:rPr lang="it-IT" sz="1600" dirty="0">
                <a:latin typeface="+mj-lt"/>
                <a:ea typeface="+mn-ea"/>
                <a:cs typeface="+mn-cs"/>
              </a:rPr>
              <a:t>del 18 novembre 2020. Entro l'anno corrente verrà emanato il rispettivo Avviso pubblico.</a:t>
            </a:r>
          </a:p>
          <a:p>
            <a:pPr algn="just"/>
            <a:endParaRPr lang="it-IT" sz="1600" dirty="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69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42329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j-lt"/>
              </a:rPr>
              <a:t>Sottomisura 17.1: avanzamento per campagna</a:t>
            </a:r>
            <a:br>
              <a:rPr lang="it-IT" sz="3600" b="1" dirty="0">
                <a:latin typeface="+mj-lt"/>
              </a:rPr>
            </a:br>
            <a:r>
              <a:rPr lang="it-IT" sz="3600" b="1" dirty="0">
                <a:latin typeface="+mj-lt"/>
              </a:rPr>
              <a:t>produzioni zootecniche</a:t>
            </a:r>
          </a:p>
        </p:txBody>
      </p:sp>
      <p:sp>
        <p:nvSpPr>
          <p:cNvPr id="7" name="Rettangolo 6"/>
          <p:cNvSpPr/>
          <p:nvPr/>
        </p:nvSpPr>
        <p:spPr>
          <a:xfrm>
            <a:off x="2058961" y="4109116"/>
            <a:ext cx="23734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+mj-lt"/>
              </a:rPr>
              <a:t>Aggiornamento al 10 febbraio 2021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916796"/>
              </p:ext>
            </p:extLst>
          </p:nvPr>
        </p:nvGraphicFramePr>
        <p:xfrm>
          <a:off x="1903617" y="2328082"/>
          <a:ext cx="8104909" cy="212584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615142">
                  <a:extLst>
                    <a:ext uri="{9D8B030D-6E8A-4147-A177-3AD203B41FA5}">
                      <a16:colId xmlns:a16="http://schemas.microsoft.com/office/drawing/2014/main" val="3527773553"/>
                    </a:ext>
                  </a:extLst>
                </a:gridCol>
                <a:gridCol w="1375820">
                  <a:extLst>
                    <a:ext uri="{9D8B030D-6E8A-4147-A177-3AD203B41FA5}">
                      <a16:colId xmlns:a16="http://schemas.microsoft.com/office/drawing/2014/main" val="1592860941"/>
                    </a:ext>
                  </a:extLst>
                </a:gridCol>
                <a:gridCol w="1237728">
                  <a:extLst>
                    <a:ext uri="{9D8B030D-6E8A-4147-A177-3AD203B41FA5}">
                      <a16:colId xmlns:a16="http://schemas.microsoft.com/office/drawing/2014/main" val="1232983796"/>
                    </a:ext>
                  </a:extLst>
                </a:gridCol>
                <a:gridCol w="1237728">
                  <a:extLst>
                    <a:ext uri="{9D8B030D-6E8A-4147-A177-3AD203B41FA5}">
                      <a16:colId xmlns:a16="http://schemas.microsoft.com/office/drawing/2014/main" val="2199906323"/>
                    </a:ext>
                  </a:extLst>
                </a:gridCol>
                <a:gridCol w="1141697">
                  <a:extLst>
                    <a:ext uri="{9D8B030D-6E8A-4147-A177-3AD203B41FA5}">
                      <a16:colId xmlns:a16="http://schemas.microsoft.com/office/drawing/2014/main" val="1840595538"/>
                    </a:ext>
                  </a:extLst>
                </a:gridCol>
                <a:gridCol w="1248397">
                  <a:extLst>
                    <a:ext uri="{9D8B030D-6E8A-4147-A177-3AD203B41FA5}">
                      <a16:colId xmlns:a16="http://schemas.microsoft.com/office/drawing/2014/main" val="2114088254"/>
                    </a:ext>
                  </a:extLst>
                </a:gridCol>
                <a:gridCol w="1248397">
                  <a:extLst>
                    <a:ext uri="{9D8B030D-6E8A-4147-A177-3AD203B41FA5}">
                      <a16:colId xmlns:a16="http://schemas.microsoft.com/office/drawing/2014/main" val="2609447162"/>
                    </a:ext>
                  </a:extLst>
                </a:gridCol>
              </a:tblGrid>
              <a:tr h="401794">
                <a:tc>
                  <a:txBody>
                    <a:bodyPr/>
                    <a:lstStyle/>
                    <a:p>
                      <a:pPr algn="ctr" fontAlgn="b"/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Domande presentate (n.)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Domande concesse (n.)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>
                          <a:effectLst/>
                          <a:latin typeface="+mj-lt"/>
                        </a:rPr>
                        <a:t>Contributo concesso (€)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>
                          <a:effectLst/>
                          <a:latin typeface="+mj-lt"/>
                        </a:rPr>
                        <a:t>Doanande pagate (n.)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Contributo pagato (€)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Velocità</a:t>
                      </a:r>
                      <a:r>
                        <a:rPr lang="it-IT" sz="1200" b="1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spesa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Pagamenti/impegni</a:t>
                      </a:r>
                      <a:endParaRPr lang="it-IT" sz="1200" b="1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7535448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2015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3.304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1.622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549.177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1.340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463.508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4629251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2016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3.205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1.180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348.477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297.793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7655229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2017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3.376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134.254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125.392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9738394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2018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2.233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5346569"/>
                  </a:ext>
                </a:extLst>
              </a:tr>
              <a:tr h="3448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none" strike="noStrike" dirty="0">
                          <a:effectLst/>
                          <a:latin typeface="+mj-lt"/>
                        </a:rPr>
                        <a:t>TOT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12.118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3.288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1.031.907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2.718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886.693  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86%</a:t>
                      </a:r>
                    </a:p>
                  </a:txBody>
                  <a:tcPr marL="9525" marR="9525" marT="9525" marB="0" anchor="ctr">
                    <a:solidFill>
                      <a:srgbClr val="ABD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90186"/>
                  </a:ext>
                </a:extLst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1834517" y="4453926"/>
            <a:ext cx="23734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+mj-lt"/>
              </a:rPr>
              <a:t>Aggiornamento al 10 febbraio 2021</a:t>
            </a:r>
          </a:p>
        </p:txBody>
      </p:sp>
      <p:sp>
        <p:nvSpPr>
          <p:cNvPr id="6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272119" y="4890007"/>
            <a:ext cx="11658599" cy="1102659"/>
          </a:xfrm>
        </p:spPr>
        <p:txBody>
          <a:bodyPr>
            <a:noAutofit/>
          </a:bodyPr>
          <a:lstStyle/>
          <a:p>
            <a:pPr algn="ctr"/>
            <a:r>
              <a:rPr lang="it-IT" sz="1600" dirty="0">
                <a:latin typeface="+mj-lt"/>
                <a:ea typeface="+mn-ea"/>
                <a:cs typeface="+mn-cs"/>
              </a:rPr>
              <a:t>Per quanto concerne </a:t>
            </a:r>
            <a:r>
              <a:rPr lang="it-IT" sz="1600" dirty="0" smtClean="0">
                <a:latin typeface="+mj-lt"/>
                <a:ea typeface="+mn-ea"/>
                <a:cs typeface="+mn-cs"/>
              </a:rPr>
              <a:t>le campagne assicurative 2019-2020, a breve sarà emanato </a:t>
            </a:r>
            <a:r>
              <a:rPr lang="it-IT" sz="1600" dirty="0">
                <a:latin typeface="+mj-lt"/>
                <a:ea typeface="+mn-ea"/>
                <a:cs typeface="+mn-cs"/>
              </a:rPr>
              <a:t>il rispettivo Avviso pubblico.</a:t>
            </a:r>
          </a:p>
          <a:p>
            <a:pPr algn="ctr"/>
            <a:endParaRPr lang="it-IT" sz="1600" dirty="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8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3523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atin typeface="+mj-lt"/>
              </a:rPr>
              <a:t>Sottomisura17.2 (Fondi di mutualizzazione) e 17.3 (IST)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164053" y="1553015"/>
            <a:ext cx="11658599" cy="4199392"/>
          </a:xfrm>
        </p:spPr>
        <p:txBody>
          <a:bodyPr>
            <a:noAutofit/>
          </a:bodyPr>
          <a:lstStyle/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  <a:p>
            <a:pPr algn="just"/>
            <a:r>
              <a:rPr lang="it-IT" sz="2000" dirty="0" smtClean="0">
                <a:latin typeface="+mj-lt"/>
              </a:rPr>
              <a:t>L’iter attuativo delle sottomisure </a:t>
            </a:r>
            <a:r>
              <a:rPr lang="it-IT" sz="2000" dirty="0">
                <a:latin typeface="+mj-lt"/>
              </a:rPr>
              <a:t>17.2 e 17.3:</a:t>
            </a:r>
          </a:p>
          <a:p>
            <a:pPr algn="just"/>
            <a:r>
              <a:rPr lang="it-IT" sz="2000" dirty="0">
                <a:latin typeface="+mj-lt"/>
              </a:rPr>
              <a:t> </a:t>
            </a:r>
          </a:p>
          <a:p>
            <a:pPr marL="285750" lvl="0" indent="-285750" algn="just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d</a:t>
            </a:r>
            <a:r>
              <a:rPr lang="it-IT" sz="2000" dirty="0" smtClean="0">
                <a:latin typeface="+mj-lt"/>
              </a:rPr>
              <a:t>omanda </a:t>
            </a:r>
            <a:r>
              <a:rPr lang="it-IT" sz="2000" dirty="0">
                <a:latin typeface="+mj-lt"/>
              </a:rPr>
              <a:t>di </a:t>
            </a:r>
            <a:r>
              <a:rPr lang="it-IT" sz="2000" dirty="0" smtClean="0">
                <a:latin typeface="+mj-lt"/>
              </a:rPr>
              <a:t>riconoscimento equivale alla Manifestazione d’interesse (inizio ammissibilità spese);</a:t>
            </a:r>
            <a:endParaRPr lang="it-IT" sz="2000" dirty="0">
              <a:latin typeface="+mj-lt"/>
            </a:endParaRPr>
          </a:p>
          <a:p>
            <a:pPr marL="285750" lvl="0" indent="-285750" algn="just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+mj-lt"/>
              </a:rPr>
              <a:t>entro l’anno corrente saranno pubblicati gli Avvisi pubblici;</a:t>
            </a:r>
          </a:p>
          <a:p>
            <a:pPr marL="285750" lvl="0" indent="-285750" algn="just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+mj-lt"/>
              </a:rPr>
              <a:t>DS e DP - presentate dal S.G. - separate per le </a:t>
            </a:r>
            <a:r>
              <a:rPr lang="it-IT" sz="2000" dirty="0">
                <a:latin typeface="+mj-lt"/>
              </a:rPr>
              <a:t>spese amministrative di costituzione del </a:t>
            </a:r>
            <a:r>
              <a:rPr lang="it-IT" sz="2000" dirty="0" smtClean="0">
                <a:latin typeface="+mj-lt"/>
              </a:rPr>
              <a:t>fondo e per le quote </a:t>
            </a:r>
            <a:r>
              <a:rPr lang="it-IT" sz="2000" dirty="0">
                <a:latin typeface="+mj-lt"/>
              </a:rPr>
              <a:t>di adesione alla copertura mutualistica</a:t>
            </a:r>
            <a:r>
              <a:rPr lang="it-IT" sz="2000" dirty="0" smtClean="0">
                <a:latin typeface="+mj-lt"/>
              </a:rPr>
              <a:t>;</a:t>
            </a:r>
          </a:p>
          <a:p>
            <a:pPr marL="285750" lvl="0" indent="-285750" algn="just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+mj-lt"/>
              </a:rPr>
              <a:t>iter istruttori diversi per le due tipologie di domanda.</a:t>
            </a:r>
            <a:endParaRPr lang="it-IT" dirty="0"/>
          </a:p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36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3523"/>
            <a:ext cx="12192000" cy="57937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 smtClean="0">
                <a:latin typeface="+mj-lt"/>
              </a:rPr>
              <a:t>Sottomisure 17.2 </a:t>
            </a:r>
            <a:r>
              <a:rPr lang="it-IT" sz="3600" b="1" dirty="0">
                <a:latin typeface="+mj-lt"/>
              </a:rPr>
              <a:t>(Fondi di mutualizzazione) e 17.3 (IST)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>
          <a:xfrm>
            <a:off x="255493" y="1237132"/>
            <a:ext cx="11658599" cy="2468594"/>
          </a:xfrm>
        </p:spPr>
        <p:txBody>
          <a:bodyPr>
            <a:noAutofit/>
          </a:bodyPr>
          <a:lstStyle/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Cinque domande di riconoscimento per Soggetti gestori dei fondi di mutualizzazione, relative a 10 fondi di mutualizzazione di cui 4 fondi di mutualità per le fitopatie, 3 fondi IST per il settore latte e 3 fondi IST per il settore ortofrutta</a:t>
            </a:r>
            <a:r>
              <a:rPr lang="it-IT" sz="2000" dirty="0" smtClean="0">
                <a:latin typeface="+mj-lt"/>
                <a:ea typeface="+mn-ea"/>
                <a:cs typeface="+mn-cs"/>
              </a:rPr>
              <a:t>. </a:t>
            </a:r>
          </a:p>
          <a:p>
            <a:pPr algn="just"/>
            <a:r>
              <a:rPr lang="it-IT" sz="2000" dirty="0" smtClean="0">
                <a:latin typeface="+mj-lt"/>
                <a:ea typeface="+mn-ea"/>
                <a:cs typeface="+mn-cs"/>
              </a:rPr>
              <a:t>1 SG già riconosciuto (n.2 Fondi </a:t>
            </a:r>
            <a:r>
              <a:rPr lang="it-IT" sz="2000" dirty="0">
                <a:latin typeface="+mj-lt"/>
                <a:ea typeface="+mn-ea"/>
                <a:cs typeface="+mn-cs"/>
              </a:rPr>
              <a:t>di mutualità per le fitopatie e n. 1 Fondo IST settore ortofrutta</a:t>
            </a:r>
            <a:r>
              <a:rPr lang="it-IT" sz="2000" dirty="0" smtClean="0">
                <a:latin typeface="+mj-lt"/>
                <a:ea typeface="+mn-ea"/>
                <a:cs typeface="+mn-cs"/>
              </a:rPr>
              <a:t>)</a:t>
            </a:r>
            <a:endParaRPr lang="it-IT" sz="2000" dirty="0">
              <a:latin typeface="+mj-lt"/>
              <a:ea typeface="+mn-ea"/>
              <a:cs typeface="+mn-cs"/>
            </a:endParaRP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Sulla base dell’esperienza maturata, sono state redatte delle Linee guida che supportano i SG proponenti nella fase di elaborazione della documentazione richiesta ai fini del riconoscimento.</a:t>
            </a:r>
          </a:p>
          <a:p>
            <a:pPr algn="just"/>
            <a:r>
              <a:rPr lang="it-IT" sz="2000" dirty="0">
                <a:latin typeface="+mj-lt"/>
                <a:ea typeface="+mn-ea"/>
                <a:cs typeface="+mn-cs"/>
              </a:rPr>
              <a:t>In corso di pubblicazione le linee guida per la fase di operatività dei fondi.</a:t>
            </a:r>
          </a:p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  <a:p>
            <a:pPr algn="just"/>
            <a:endParaRPr lang="it-IT" sz="2000" dirty="0">
              <a:latin typeface="+mj-lt"/>
              <a:ea typeface="+mn-ea"/>
              <a:cs typeface="+mn-cs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1600200" y="3826041"/>
            <a:ext cx="8758989" cy="2762061"/>
            <a:chOff x="502385" y="2153023"/>
            <a:chExt cx="10778437" cy="3494741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615" y="2153023"/>
              <a:ext cx="8387378" cy="3494741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6422760" y="5117599"/>
              <a:ext cx="4858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u="sng" dirty="0">
                  <a:latin typeface="+mj-lt"/>
                </a:rPr>
                <a:t>www.psrn.it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502385" y="5117599"/>
              <a:ext cx="4858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u="sng" dirty="0">
                  <a:latin typeface="+mj-lt"/>
                </a:rPr>
                <a:t>www.politicheagricole.it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08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lo_Pres_PSRN3" id="{95B0B3C2-0C54-4140-9F67-B407F565EEC9}" vid="{49E09926-B803-2B43-9570-09DE38CC840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72664215760604ABE500904D5EE47C3" ma:contentTypeVersion="2" ma:contentTypeDescription="Creare un nuovo documento." ma:contentTypeScope="" ma:versionID="81d180fe9e3e1e1cf507d942fbb0ea01">
  <xsd:schema xmlns:xsd="http://www.w3.org/2001/XMLSchema" xmlns:xs="http://www.w3.org/2001/XMLSchema" xmlns:p="http://schemas.microsoft.com/office/2006/metadata/properties" xmlns:ns2="8c953ef6-6463-42fd-8e49-e6808e7652c2" targetNamespace="http://schemas.microsoft.com/office/2006/metadata/properties" ma:root="true" ma:fieldsID="36befb48dedfe6d8be0363698bc47be6" ns2:_="">
    <xsd:import namespace="8c953ef6-6463-42fd-8e49-e6808e7652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953ef6-6463-42fd-8e49-e6808e7652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A4DC09-5931-40C9-A60D-EEAFD3B381EE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8c953ef6-6463-42fd-8e49-e6808e7652c2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2264FDE-6125-48D2-AC18-E65D3F88EE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108DFF-D605-4069-B435-A518E0B2D9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953ef6-6463-42fd-8e49-e6808e7652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2187</TotalTime>
  <Words>1268</Words>
  <Application>Microsoft Office PowerPoint</Application>
  <PresentationFormat>Widescreen</PresentationFormat>
  <Paragraphs>275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Yu Gothic UI</vt:lpstr>
      <vt:lpstr>Arial</vt:lpstr>
      <vt:lpstr>Calibri</vt:lpstr>
      <vt:lpstr>Calibri Light</vt:lpstr>
      <vt:lpstr>Coolvetica</vt:lpstr>
      <vt:lpstr>Times New Roman</vt:lpstr>
      <vt:lpstr>Wingdings</vt:lpstr>
      <vt:lpstr>Tema di Office</vt:lpstr>
      <vt:lpstr>    Il piano di gestione dei rischi in agricoltura 2021 </vt:lpstr>
      <vt:lpstr>Presentazione standard di PowerPoint</vt:lpstr>
      <vt:lpstr>Presentazione standard di PowerPoint</vt:lpstr>
      <vt:lpstr>Le novità introdotte nel PGRA 2021</vt:lpstr>
      <vt:lpstr>Aspetti positivi degli Standard Value</vt:lpstr>
      <vt:lpstr>Sottomisura 17.1: avanzamento per campagna produzioni vegetali</vt:lpstr>
      <vt:lpstr>Sottomisura 17.1: avanzamento per campagna produzioni zootecniche</vt:lpstr>
      <vt:lpstr>Sottomisura17.2 (Fondi di mutualizzazione) e 17.3 (IST)</vt:lpstr>
      <vt:lpstr>Sottomisure 17.2 (Fondi di mutualizzazione) e 17.3 (IST)</vt:lpstr>
      <vt:lpstr>Monitoraggio nazionale</vt:lpstr>
      <vt:lpstr>GRAZIE PER L’ATTENZIONE m.serrabellini@politicheagricole.it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Serra Bellini Mauro</cp:lastModifiedBy>
  <cp:revision>238</cp:revision>
  <dcterms:created xsi:type="dcterms:W3CDTF">2020-02-15T05:35:41Z</dcterms:created>
  <dcterms:modified xsi:type="dcterms:W3CDTF">2021-02-19T07:53:59Z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0x010100C72664215760604ABE500904D5EE47C3</vt:lpwstr>
  </property>
</Properties>
</file>